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B31905-36DC-43C4-BE15-431304273E51}">
  <a:tblStyle styleId="{F7B31905-36DC-43C4-BE15-431304273E5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Master" Target="slideMasters/slideMaster1.xml"/><Relationship Id="rId19" Type="http://schemas.openxmlformats.org/officeDocument/2006/relationships/font" Target="fonts/Roboto-boldItalic.fntdata"/><Relationship Id="rId6" Type="http://schemas.openxmlformats.org/officeDocument/2006/relationships/notesMaster" Target="notesMasters/notesMaster1.xml"/><Relationship Id="rId18"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81b8d9538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2a81b8d9538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g2a81b8d9538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81b8d9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81b8d9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81b8d95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81b8d95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ddc8a0e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ddc8a0e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ddc8a0e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ddc8a0e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ddc8a0e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ddc8a0e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ddc8a0e5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ddc8a0e5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ddc8a0e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ddc8a0e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ddc8a0e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ddc8a0e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hyperlink" Target="mailto:James.Morris@noaa.gov" TargetMode="External"/><Relationship Id="rId12" Type="http://schemas.openxmlformats.org/officeDocument/2006/relationships/image" Target="../media/image2.png"/><Relationship Id="rId9" Type="http://schemas.openxmlformats.org/officeDocument/2006/relationships/image" Target="../media/image4.png"/><Relationship Id="rId5" Type="http://schemas.openxmlformats.org/officeDocument/2006/relationships/image" Target="../media/image1.jpg"/><Relationship Id="rId6" Type="http://schemas.openxmlformats.org/officeDocument/2006/relationships/image" Target="../media/image9.jpg"/><Relationship Id="rId7" Type="http://schemas.openxmlformats.org/officeDocument/2006/relationships/image" Target="../media/image12.png"/><Relationship Id="rId8"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0" y="1304100"/>
            <a:ext cx="9144000" cy="646500"/>
          </a:xfrm>
          <a:prstGeom prst="rect">
            <a:avLst/>
          </a:prstGeom>
          <a:solidFill>
            <a:srgbClr val="144A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95A6C"/>
              </a:buClr>
              <a:buSzPts val="3900"/>
              <a:buFont typeface="Lato"/>
              <a:buNone/>
            </a:pPr>
            <a:r>
              <a:rPr b="1" lang="en" sz="3000">
                <a:solidFill>
                  <a:schemeClr val="lt1"/>
                </a:solidFill>
              </a:rPr>
              <a:t>Gulf of Maine Cable Routing - Stellwagen Bank</a:t>
            </a:r>
            <a:endParaRPr b="1" i="0" sz="3000" u="none" cap="none" strike="noStrike">
              <a:solidFill>
                <a:schemeClr val="lt1"/>
              </a:solidFill>
              <a:latin typeface="Arial"/>
              <a:ea typeface="Arial"/>
              <a:cs typeface="Arial"/>
              <a:sym typeface="Arial"/>
            </a:endParaRPr>
          </a:p>
        </p:txBody>
      </p:sp>
      <p:pic>
        <p:nvPicPr>
          <p:cNvPr id="56" name="Google Shape;56;p13"/>
          <p:cNvPicPr preferRelativeResize="0"/>
          <p:nvPr/>
        </p:nvPicPr>
        <p:blipFill rotWithShape="1">
          <a:blip r:embed="rId3">
            <a:alphaModFix/>
          </a:blip>
          <a:srcRect b="0" l="0" r="6085" t="29775"/>
          <a:stretch/>
        </p:blipFill>
        <p:spPr>
          <a:xfrm>
            <a:off x="2569153" y="10400"/>
            <a:ext cx="1308953" cy="1086816"/>
          </a:xfrm>
          <a:prstGeom prst="rect">
            <a:avLst/>
          </a:prstGeom>
          <a:noFill/>
          <a:ln>
            <a:noFill/>
          </a:ln>
        </p:spPr>
      </p:pic>
      <p:pic>
        <p:nvPicPr>
          <p:cNvPr id="57" name="Google Shape;57;p13"/>
          <p:cNvPicPr preferRelativeResize="0"/>
          <p:nvPr/>
        </p:nvPicPr>
        <p:blipFill rotWithShape="1">
          <a:blip r:embed="rId4">
            <a:alphaModFix/>
          </a:blip>
          <a:srcRect b="0" l="0" r="9926" t="0"/>
          <a:stretch/>
        </p:blipFill>
        <p:spPr>
          <a:xfrm>
            <a:off x="3878107" y="10412"/>
            <a:ext cx="1308953" cy="1086816"/>
          </a:xfrm>
          <a:prstGeom prst="rect">
            <a:avLst/>
          </a:prstGeom>
          <a:noFill/>
          <a:ln>
            <a:noFill/>
          </a:ln>
        </p:spPr>
      </p:pic>
      <p:pic>
        <p:nvPicPr>
          <p:cNvPr id="58" name="Google Shape;58;p13"/>
          <p:cNvPicPr preferRelativeResize="0"/>
          <p:nvPr/>
        </p:nvPicPr>
        <p:blipFill rotWithShape="1">
          <a:blip r:embed="rId5">
            <a:alphaModFix/>
          </a:blip>
          <a:srcRect b="50973" l="0" r="0" t="0"/>
          <a:stretch/>
        </p:blipFill>
        <p:spPr>
          <a:xfrm>
            <a:off x="6496000" y="-4195"/>
            <a:ext cx="2657200" cy="1095224"/>
          </a:xfrm>
          <a:prstGeom prst="rect">
            <a:avLst/>
          </a:prstGeom>
          <a:noFill/>
          <a:ln>
            <a:noFill/>
          </a:ln>
        </p:spPr>
      </p:pic>
      <p:pic>
        <p:nvPicPr>
          <p:cNvPr descr="Image result for Wind Turbine" id="59" name="Google Shape;59;p13"/>
          <p:cNvPicPr preferRelativeResize="0"/>
          <p:nvPr/>
        </p:nvPicPr>
        <p:blipFill rotWithShape="1">
          <a:blip r:embed="rId6">
            <a:alphaModFix/>
          </a:blip>
          <a:srcRect b="0" l="0" r="0" t="0"/>
          <a:stretch/>
        </p:blipFill>
        <p:spPr>
          <a:xfrm>
            <a:off x="6" y="12"/>
            <a:ext cx="1316207" cy="1086816"/>
          </a:xfrm>
          <a:prstGeom prst="rect">
            <a:avLst/>
          </a:prstGeom>
          <a:noFill/>
          <a:ln>
            <a:noFill/>
          </a:ln>
        </p:spPr>
      </p:pic>
      <p:pic>
        <p:nvPicPr>
          <p:cNvPr id="60" name="Google Shape;60;p13"/>
          <p:cNvPicPr preferRelativeResize="0"/>
          <p:nvPr/>
        </p:nvPicPr>
        <p:blipFill rotWithShape="1">
          <a:blip r:embed="rId7">
            <a:alphaModFix/>
          </a:blip>
          <a:srcRect b="31951" l="73072" r="7465" t="41029"/>
          <a:stretch/>
        </p:blipFill>
        <p:spPr>
          <a:xfrm>
            <a:off x="1316224" y="-1"/>
            <a:ext cx="1252937" cy="1086826"/>
          </a:xfrm>
          <a:prstGeom prst="rect">
            <a:avLst/>
          </a:prstGeom>
          <a:noFill/>
          <a:ln>
            <a:noFill/>
          </a:ln>
        </p:spPr>
      </p:pic>
      <p:pic>
        <p:nvPicPr>
          <p:cNvPr id="61" name="Google Shape;61;p13"/>
          <p:cNvPicPr preferRelativeResize="0"/>
          <p:nvPr/>
        </p:nvPicPr>
        <p:blipFill rotWithShape="1">
          <a:blip r:embed="rId8">
            <a:alphaModFix/>
          </a:blip>
          <a:srcRect b="0" l="0" r="0" t="0"/>
          <a:stretch/>
        </p:blipFill>
        <p:spPr>
          <a:xfrm>
            <a:off x="5187053" y="-4198"/>
            <a:ext cx="1316207" cy="1095212"/>
          </a:xfrm>
          <a:prstGeom prst="rect">
            <a:avLst/>
          </a:prstGeom>
          <a:noFill/>
          <a:ln cap="flat" cmpd="sng" w="9525">
            <a:solidFill>
              <a:schemeClr val="lt2"/>
            </a:solidFill>
            <a:prstDash val="solid"/>
            <a:round/>
            <a:headEnd len="sm" w="sm" type="none"/>
            <a:tailEnd len="sm" w="sm" type="none"/>
          </a:ln>
        </p:spPr>
      </p:pic>
      <p:pic>
        <p:nvPicPr>
          <p:cNvPr descr="Image result for BOEM logo" id="62" name="Google Shape;62;p13"/>
          <p:cNvPicPr preferRelativeResize="0"/>
          <p:nvPr/>
        </p:nvPicPr>
        <p:blipFill rotWithShape="1">
          <a:blip r:embed="rId9">
            <a:alphaModFix/>
          </a:blip>
          <a:srcRect b="0" l="0" r="0" t="0"/>
          <a:stretch/>
        </p:blipFill>
        <p:spPr>
          <a:xfrm>
            <a:off x="479608" y="2890698"/>
            <a:ext cx="1244010" cy="495117"/>
          </a:xfrm>
          <a:prstGeom prst="rect">
            <a:avLst/>
          </a:prstGeom>
          <a:noFill/>
          <a:ln>
            <a:noFill/>
          </a:ln>
        </p:spPr>
      </p:pic>
      <p:sp>
        <p:nvSpPr>
          <p:cNvPr id="63" name="Google Shape;63;p13"/>
          <p:cNvSpPr txBox="1"/>
          <p:nvPr/>
        </p:nvSpPr>
        <p:spPr>
          <a:xfrm>
            <a:off x="398113" y="3573575"/>
            <a:ext cx="30000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a:t>NOAA OSW Spatial Team</a:t>
            </a:r>
            <a:endParaRPr b="1"/>
          </a:p>
          <a:p>
            <a:pPr indent="0" lvl="0" marL="0" marR="0" rtl="0" algn="l">
              <a:lnSpc>
                <a:spcPct val="100000"/>
              </a:lnSpc>
              <a:spcBef>
                <a:spcPts val="0"/>
              </a:spcBef>
              <a:spcAft>
                <a:spcPts val="0"/>
              </a:spcAft>
              <a:buClr>
                <a:srgbClr val="000000"/>
              </a:buClr>
              <a:buSzPts val="1000"/>
              <a:buFont typeface="Arial"/>
              <a:buNone/>
            </a:pPr>
            <a:r>
              <a:rPr lang="en" sz="1000" u="sng">
                <a:solidFill>
                  <a:schemeClr val="hlink"/>
                </a:solidFill>
                <a:latin typeface="Calibri"/>
                <a:ea typeface="Calibri"/>
                <a:cs typeface="Calibri"/>
                <a:sym typeface="Calibri"/>
                <a:hlinkClick r:id="rId10"/>
              </a:rPr>
              <a:t>James.Morris@noaa.gov</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p:txBody>
      </p:sp>
      <p:pic>
        <p:nvPicPr>
          <p:cNvPr id="64" name="Google Shape;64;p13"/>
          <p:cNvPicPr preferRelativeResize="0"/>
          <p:nvPr/>
        </p:nvPicPr>
        <p:blipFill rotWithShape="1">
          <a:blip r:embed="rId11">
            <a:alphaModFix/>
          </a:blip>
          <a:srcRect b="0" l="0" r="0" t="22540"/>
          <a:stretch/>
        </p:blipFill>
        <p:spPr>
          <a:xfrm>
            <a:off x="4504425" y="2645725"/>
            <a:ext cx="4359625" cy="2349100"/>
          </a:xfrm>
          <a:prstGeom prst="rect">
            <a:avLst/>
          </a:prstGeom>
          <a:noFill/>
          <a:ln>
            <a:noFill/>
          </a:ln>
        </p:spPr>
      </p:pic>
      <p:pic>
        <p:nvPicPr>
          <p:cNvPr id="65" name="Google Shape;65;p13"/>
          <p:cNvPicPr preferRelativeResize="0"/>
          <p:nvPr/>
        </p:nvPicPr>
        <p:blipFill rotWithShape="1">
          <a:blip r:embed="rId12">
            <a:alphaModFix/>
          </a:blip>
          <a:srcRect b="0" l="0" r="0" t="0"/>
          <a:stretch/>
        </p:blipFill>
        <p:spPr>
          <a:xfrm>
            <a:off x="427150" y="2292375"/>
            <a:ext cx="3100125" cy="42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Agenda</a:t>
            </a:r>
            <a:endParaRPr b="1" sz="3020"/>
          </a:p>
        </p:txBody>
      </p:sp>
      <p:sp>
        <p:nvSpPr>
          <p:cNvPr id="71" name="Google Shape;71;p14"/>
          <p:cNvSpPr txBox="1"/>
          <p:nvPr>
            <p:ph idx="1" type="body"/>
          </p:nvPr>
        </p:nvSpPr>
        <p:spPr>
          <a:xfrm>
            <a:off x="286250" y="1005300"/>
            <a:ext cx="8772600" cy="3977700"/>
          </a:xfrm>
          <a:prstGeom prst="rect">
            <a:avLst/>
          </a:prstGeom>
        </p:spPr>
        <p:txBody>
          <a:bodyPr anchorCtr="0" anchor="t" bIns="91425" lIns="91425" spcFirstLastPara="1" rIns="91425" wrap="square" tIns="91425">
            <a:normAutofit/>
          </a:bodyPr>
          <a:lstStyle/>
          <a:p>
            <a:pPr indent="-397390" lvl="0" marL="457200" rtl="0" algn="l">
              <a:spcBef>
                <a:spcPts val="110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Introductions</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Recap Last Meeting</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NMS - Data Inventory</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Cable Routing Draft Run</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Discuss changes, data, scoring, other ideas, etc</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Next Steps</a:t>
            </a:r>
            <a:endParaRPr sz="2658">
              <a:solidFill>
                <a:srgbClr val="3C4043"/>
              </a:solidFill>
              <a:highlight>
                <a:srgbClr val="FFFFFF"/>
              </a:highlight>
              <a:latin typeface="Roboto"/>
              <a:ea typeface="Roboto"/>
              <a:cs typeface="Roboto"/>
              <a:sym typeface="Roboto"/>
            </a:endParaRPr>
          </a:p>
          <a:p>
            <a:pPr indent="0" lvl="0" marL="0" rtl="0" algn="l">
              <a:spcBef>
                <a:spcPts val="1100"/>
              </a:spcBef>
              <a:spcAft>
                <a:spcPts val="1200"/>
              </a:spcAft>
              <a:buNone/>
            </a:pPr>
            <a:r>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77" name="Google Shape;77;p15"/>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t>Previously on…</a:t>
            </a:r>
            <a:endParaRPr b="1" sz="3620"/>
          </a:p>
        </p:txBody>
      </p:sp>
      <p:sp>
        <p:nvSpPr>
          <p:cNvPr id="78" name="Google Shape;78;p15"/>
          <p:cNvSpPr txBox="1"/>
          <p:nvPr/>
        </p:nvSpPr>
        <p:spPr>
          <a:xfrm>
            <a:off x="256900" y="1116350"/>
            <a:ext cx="8826000" cy="33366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NCCOS received a well organized NMS geodatabase</a:t>
            </a:r>
            <a:endParaRPr sz="2200"/>
          </a:p>
          <a:p>
            <a:pPr indent="-368300" lvl="0" marL="457200" rtl="0" algn="l">
              <a:lnSpc>
                <a:spcPct val="115000"/>
              </a:lnSpc>
              <a:spcBef>
                <a:spcPts val="0"/>
              </a:spcBef>
              <a:spcAft>
                <a:spcPts val="0"/>
              </a:spcAft>
              <a:buSzPts val="2200"/>
              <a:buChar char="●"/>
            </a:pPr>
            <a:r>
              <a:rPr lang="en" sz="2200"/>
              <a:t>Any update on USCG about cable routing through TSS</a:t>
            </a:r>
            <a:endParaRPr sz="2200"/>
          </a:p>
          <a:p>
            <a:pPr indent="-368300" lvl="0" marL="457200" rtl="0" algn="l">
              <a:lnSpc>
                <a:spcPct val="115000"/>
              </a:lnSpc>
              <a:spcBef>
                <a:spcPts val="0"/>
              </a:spcBef>
              <a:spcAft>
                <a:spcPts val="0"/>
              </a:spcAft>
              <a:buSzPts val="2200"/>
              <a:buChar char="●"/>
            </a:pPr>
            <a:r>
              <a:rPr lang="en" sz="2200"/>
              <a:t>NCCOS will work on acquiring Updated VMS data (It turns out BOEM has 2014-2021 VMS data for the area, just need approval from OLE)</a:t>
            </a:r>
            <a:endParaRPr sz="2200"/>
          </a:p>
          <a:p>
            <a:pPr indent="-368300" lvl="0" marL="457200" rtl="0" algn="l">
              <a:lnSpc>
                <a:spcPct val="115000"/>
              </a:lnSpc>
              <a:spcBef>
                <a:spcPts val="0"/>
              </a:spcBef>
              <a:spcAft>
                <a:spcPts val="0"/>
              </a:spcAft>
              <a:buSzPts val="2200"/>
              <a:buChar char="●"/>
            </a:pPr>
            <a:r>
              <a:rPr lang="en" sz="2200"/>
              <a:t>At this time we decided to model cable routes through Stellwagen only, and not through State Waters / Federal Waters</a:t>
            </a:r>
            <a:endParaRPr sz="2200"/>
          </a:p>
          <a:p>
            <a:pPr indent="0" lvl="0" marL="0" rtl="0" algn="l">
              <a:lnSpc>
                <a:spcPct val="115000"/>
              </a:lnSpc>
              <a:spcBef>
                <a:spcPts val="0"/>
              </a:spcBef>
              <a:spcAft>
                <a:spcPts val="0"/>
              </a:spcAft>
              <a:buNone/>
            </a:pPr>
            <a:r>
              <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84" name="Google Shape;84;p16"/>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NMS Geodatabase</a:t>
            </a:r>
            <a:endParaRPr b="1" sz="3020"/>
          </a:p>
        </p:txBody>
      </p:sp>
      <p:pic>
        <p:nvPicPr>
          <p:cNvPr id="85" name="Google Shape;85;p16"/>
          <p:cNvPicPr preferRelativeResize="0"/>
          <p:nvPr/>
        </p:nvPicPr>
        <p:blipFill>
          <a:blip r:embed="rId4">
            <a:alphaModFix/>
          </a:blip>
          <a:stretch>
            <a:fillRect/>
          </a:stretch>
        </p:blipFill>
        <p:spPr>
          <a:xfrm>
            <a:off x="525325" y="1102250"/>
            <a:ext cx="4780225" cy="246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91" name="Google Shape;91;p17"/>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Constraint Data sets</a:t>
            </a:r>
            <a:endParaRPr b="1" sz="3020"/>
          </a:p>
        </p:txBody>
      </p:sp>
      <p:sp>
        <p:nvSpPr>
          <p:cNvPr id="92" name="Google Shape;92;p17"/>
          <p:cNvSpPr txBox="1"/>
          <p:nvPr/>
        </p:nvSpPr>
        <p:spPr>
          <a:xfrm>
            <a:off x="311700" y="1098550"/>
            <a:ext cx="8102700" cy="149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2200"/>
          </a:p>
        </p:txBody>
      </p:sp>
      <p:graphicFrame>
        <p:nvGraphicFramePr>
          <p:cNvPr id="93" name="Google Shape;93;p17"/>
          <p:cNvGraphicFramePr/>
          <p:nvPr/>
        </p:nvGraphicFramePr>
        <p:xfrm>
          <a:off x="476050" y="1098550"/>
          <a:ext cx="3000000" cy="3000000"/>
        </p:xfrm>
        <a:graphic>
          <a:graphicData uri="http://schemas.openxmlformats.org/drawingml/2006/table">
            <a:tbl>
              <a:tblPr>
                <a:noFill/>
                <a:tableStyleId>{F7B31905-36DC-43C4-BE15-431304273E51}</a:tableStyleId>
              </a:tblPr>
              <a:tblGrid>
                <a:gridCol w="6243675"/>
                <a:gridCol w="926575"/>
              </a:tblGrid>
              <a:tr h="272450">
                <a:tc>
                  <a:txBody>
                    <a:bodyPr/>
                    <a:lstStyle/>
                    <a:p>
                      <a:pPr indent="0" lvl="0" marL="0" rtl="0" algn="l">
                        <a:lnSpc>
                          <a:spcPct val="100000"/>
                        </a:lnSpc>
                        <a:spcBef>
                          <a:spcPts val="0"/>
                        </a:spcBef>
                        <a:spcAft>
                          <a:spcPts val="0"/>
                        </a:spcAft>
                        <a:buNone/>
                      </a:pPr>
                      <a:r>
                        <a:rPr b="1" lang="en" sz="2000">
                          <a:solidFill>
                            <a:srgbClr val="FFFFFF"/>
                          </a:solidFill>
                        </a:rPr>
                        <a:t>Constraint Data sets</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c>
                  <a:txBody>
                    <a:bodyPr/>
                    <a:lstStyle/>
                    <a:p>
                      <a:pPr indent="0" lvl="0" marL="0" rtl="0" algn="ctr">
                        <a:lnSpc>
                          <a:spcPct val="100000"/>
                        </a:lnSpc>
                        <a:spcBef>
                          <a:spcPts val="0"/>
                        </a:spcBef>
                        <a:spcAft>
                          <a:spcPts val="0"/>
                        </a:spcAft>
                        <a:buNone/>
                      </a:pPr>
                      <a:r>
                        <a:rPr b="1" lang="en" sz="2000">
                          <a:solidFill>
                            <a:srgbClr val="FFFFFF"/>
                          </a:solidFill>
                        </a:rPr>
                        <a:t>Score</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r>
              <a:tr h="328475">
                <a:tc>
                  <a:txBody>
                    <a:bodyPr/>
                    <a:lstStyle/>
                    <a:p>
                      <a:pPr indent="0" lvl="0" marL="0" rtl="0" algn="l">
                        <a:lnSpc>
                          <a:spcPct val="100000"/>
                        </a:lnSpc>
                        <a:spcBef>
                          <a:spcPts val="0"/>
                        </a:spcBef>
                        <a:spcAft>
                          <a:spcPts val="0"/>
                        </a:spcAft>
                        <a:buNone/>
                      </a:pPr>
                      <a:r>
                        <a:rPr lang="en" sz="2000">
                          <a:solidFill>
                            <a:srgbClr val="FF0000"/>
                          </a:solidFill>
                        </a:rPr>
                        <a:t>Sites to Avoid (1000-m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Boulder Ridges (500-m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Existing</a:t>
                      </a:r>
                      <a:r>
                        <a:rPr lang="en" sz="2000">
                          <a:solidFill>
                            <a:srgbClr val="FF0000"/>
                          </a:solidFill>
                        </a:rPr>
                        <a:t> Submarine Cables (1000-m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Sediment Classification (Boulder) 500-m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4" name="Google Shape;94;p17"/>
          <p:cNvSpPr txBox="1"/>
          <p:nvPr/>
        </p:nvSpPr>
        <p:spPr>
          <a:xfrm>
            <a:off x="258300" y="2996875"/>
            <a:ext cx="82998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*Note recommended setback distances include an additional 500-m to account for a 1-km cable corridor, LCP analysis </a:t>
            </a:r>
            <a:r>
              <a:rPr lang="en" sz="1800">
                <a:solidFill>
                  <a:schemeClr val="dk2"/>
                </a:solidFill>
              </a:rPr>
              <a:t>identities a</a:t>
            </a:r>
            <a:r>
              <a:rPr lang="en" sz="1800">
                <a:solidFill>
                  <a:schemeClr val="dk2"/>
                </a:solidFill>
              </a:rPr>
              <a:t> line, which is then given a 500-m setback</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00" name="Google Shape;100;p18"/>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Cost Data Sets</a:t>
            </a:r>
            <a:endParaRPr b="1" sz="3020"/>
          </a:p>
        </p:txBody>
      </p:sp>
      <p:graphicFrame>
        <p:nvGraphicFramePr>
          <p:cNvPr id="101" name="Google Shape;101;p18"/>
          <p:cNvGraphicFramePr/>
          <p:nvPr/>
        </p:nvGraphicFramePr>
        <p:xfrm>
          <a:off x="311700" y="1116325"/>
          <a:ext cx="3000000" cy="3000000"/>
        </p:xfrm>
        <a:graphic>
          <a:graphicData uri="http://schemas.openxmlformats.org/drawingml/2006/table">
            <a:tbl>
              <a:tblPr>
                <a:noFill/>
                <a:tableStyleId>{F7B31905-36DC-43C4-BE15-431304273E51}</a:tableStyleId>
              </a:tblPr>
              <a:tblGrid>
                <a:gridCol w="4868000"/>
                <a:gridCol w="2404275"/>
              </a:tblGrid>
              <a:tr h="272450">
                <a:tc>
                  <a:txBody>
                    <a:bodyPr/>
                    <a:lstStyle/>
                    <a:p>
                      <a:pPr indent="0" lvl="0" marL="0" rtl="0" algn="l">
                        <a:lnSpc>
                          <a:spcPct val="100000"/>
                        </a:lnSpc>
                        <a:spcBef>
                          <a:spcPts val="0"/>
                        </a:spcBef>
                        <a:spcAft>
                          <a:spcPts val="0"/>
                        </a:spcAft>
                        <a:buNone/>
                      </a:pPr>
                      <a:r>
                        <a:rPr b="1" lang="en" sz="2000">
                          <a:solidFill>
                            <a:srgbClr val="FFFFFF"/>
                          </a:solidFill>
                        </a:rPr>
                        <a:t>Cost </a:t>
                      </a:r>
                      <a:r>
                        <a:rPr b="1" lang="en" sz="2000">
                          <a:solidFill>
                            <a:srgbClr val="FFFFFF"/>
                          </a:solidFill>
                        </a:rPr>
                        <a:t>Data sets</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c>
                  <a:txBody>
                    <a:bodyPr/>
                    <a:lstStyle/>
                    <a:p>
                      <a:pPr indent="0" lvl="0" marL="0" rtl="0" algn="ctr">
                        <a:lnSpc>
                          <a:spcPct val="100000"/>
                        </a:lnSpc>
                        <a:spcBef>
                          <a:spcPts val="0"/>
                        </a:spcBef>
                        <a:spcAft>
                          <a:spcPts val="0"/>
                        </a:spcAft>
                        <a:buNone/>
                      </a:pPr>
                      <a:r>
                        <a:rPr b="1" lang="en" sz="2000">
                          <a:solidFill>
                            <a:srgbClr val="FFFFFF"/>
                          </a:solidFill>
                        </a:rPr>
                        <a:t>Score</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r>
              <a:tr h="328475">
                <a:tc>
                  <a:txBody>
                    <a:bodyPr/>
                    <a:lstStyle/>
                    <a:p>
                      <a:pPr indent="0" lvl="0" marL="0" rtl="0" algn="l">
                        <a:lnSpc>
                          <a:spcPct val="100000"/>
                        </a:lnSpc>
                        <a:spcBef>
                          <a:spcPts val="0"/>
                        </a:spcBef>
                        <a:spcAft>
                          <a:spcPts val="0"/>
                        </a:spcAft>
                        <a:buNone/>
                      </a:pPr>
                      <a:r>
                        <a:rPr lang="en" sz="2000">
                          <a:solidFill>
                            <a:schemeClr val="dk1"/>
                          </a:solidFill>
                        </a:rPr>
                        <a:t>Sand Lance Sites (600-m)</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chemeClr val="dk1"/>
                          </a:solidFill>
                        </a:rPr>
                        <a:t>0.5</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chemeClr val="dk1"/>
                          </a:solidFill>
                        </a:rPr>
                        <a:t>Slope (Flatter is better)</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7903" lvl="0" marL="0" rtl="0" algn="ctr">
                        <a:lnSpc>
                          <a:spcPct val="100000"/>
                        </a:lnSpc>
                        <a:spcBef>
                          <a:spcPts val="0"/>
                        </a:spcBef>
                        <a:spcAft>
                          <a:spcPts val="0"/>
                        </a:spcAft>
                        <a:buNone/>
                      </a:pPr>
                      <a:r>
                        <a:rPr lang="en" sz="2000">
                          <a:solidFill>
                            <a:schemeClr val="dk1"/>
                          </a:solidFill>
                        </a:rPr>
                        <a:t>Linear Function</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chemeClr val="dk1"/>
                          </a:solidFill>
                        </a:rPr>
                        <a:t>Sediment Classification (Gravel)*</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7903" lvl="0" marL="0" rtl="0" algn="ctr">
                        <a:lnSpc>
                          <a:spcPct val="100000"/>
                        </a:lnSpc>
                        <a:spcBef>
                          <a:spcPts val="0"/>
                        </a:spcBef>
                        <a:spcAft>
                          <a:spcPts val="0"/>
                        </a:spcAft>
                        <a:buNone/>
                      </a:pPr>
                      <a:r>
                        <a:rPr lang="en" sz="2000">
                          <a:solidFill>
                            <a:schemeClr val="dk1"/>
                          </a:solidFill>
                        </a:rPr>
                        <a:t>0.5</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2" name="Google Shape;102;p18"/>
          <p:cNvSpPr txBox="1"/>
          <p:nvPr/>
        </p:nvSpPr>
        <p:spPr>
          <a:xfrm>
            <a:off x="258275" y="2571750"/>
            <a:ext cx="82998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*Assumes Mud/Sand is the </a:t>
            </a:r>
            <a:r>
              <a:rPr lang="en" sz="1800">
                <a:solidFill>
                  <a:schemeClr val="dk2"/>
                </a:solidFill>
              </a:rPr>
              <a:t>preferred</a:t>
            </a:r>
            <a:r>
              <a:rPr lang="en" sz="1800">
                <a:solidFill>
                  <a:schemeClr val="dk2"/>
                </a:solidFill>
              </a:rPr>
              <a:t> habitat for a cable, may not be true?</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08" name="Google Shape;108;p19"/>
          <p:cNvSpPr txBox="1"/>
          <p:nvPr>
            <p:ph type="title"/>
          </p:nvPr>
        </p:nvSpPr>
        <p:spPr>
          <a:xfrm>
            <a:off x="142575" y="118150"/>
            <a:ext cx="1582800" cy="9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Model Results</a:t>
            </a:r>
            <a:endParaRPr b="1" sz="3020"/>
          </a:p>
        </p:txBody>
      </p:sp>
      <p:pic>
        <p:nvPicPr>
          <p:cNvPr id="109" name="Google Shape;109;p19"/>
          <p:cNvPicPr preferRelativeResize="0"/>
          <p:nvPr/>
        </p:nvPicPr>
        <p:blipFill>
          <a:blip r:embed="rId4">
            <a:alphaModFix/>
          </a:blip>
          <a:stretch>
            <a:fillRect/>
          </a:stretch>
        </p:blipFill>
        <p:spPr>
          <a:xfrm>
            <a:off x="2285993" y="0"/>
            <a:ext cx="685802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15" name="Google Shape;115;p20"/>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Additional </a:t>
            </a:r>
            <a:r>
              <a:rPr b="1" lang="en" sz="3020"/>
              <a:t>Data to Consider</a:t>
            </a:r>
            <a:r>
              <a:rPr b="1" lang="en" sz="3020"/>
              <a:t>?</a:t>
            </a:r>
            <a:endParaRPr b="1" sz="3020"/>
          </a:p>
        </p:txBody>
      </p:sp>
      <p:sp>
        <p:nvSpPr>
          <p:cNvPr id="116" name="Google Shape;116;p20"/>
          <p:cNvSpPr txBox="1"/>
          <p:nvPr/>
        </p:nvSpPr>
        <p:spPr>
          <a:xfrm>
            <a:off x="311700" y="1012650"/>
            <a:ext cx="7107300" cy="3035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Char char="●"/>
            </a:pPr>
            <a:r>
              <a:rPr lang="en" sz="2300"/>
              <a:t>Protected Species?</a:t>
            </a:r>
            <a:endParaRPr sz="2300"/>
          </a:p>
          <a:p>
            <a:pPr indent="-374650" lvl="0" marL="457200" rtl="0" algn="l">
              <a:lnSpc>
                <a:spcPct val="115000"/>
              </a:lnSpc>
              <a:spcBef>
                <a:spcPts val="0"/>
              </a:spcBef>
              <a:spcAft>
                <a:spcPts val="0"/>
              </a:spcAft>
              <a:buSzPts val="2300"/>
              <a:buChar char="●"/>
            </a:pPr>
            <a:r>
              <a:rPr lang="en" sz="2300"/>
              <a:t>Other Habitats? (Bank?)</a:t>
            </a:r>
            <a:endParaRPr sz="2300"/>
          </a:p>
          <a:p>
            <a:pPr indent="-374650" lvl="0" marL="457200" rtl="0" algn="l">
              <a:lnSpc>
                <a:spcPct val="115000"/>
              </a:lnSpc>
              <a:spcBef>
                <a:spcPts val="0"/>
              </a:spcBef>
              <a:spcAft>
                <a:spcPts val="0"/>
              </a:spcAft>
              <a:buSzPts val="2300"/>
              <a:buChar char="●"/>
            </a:pPr>
            <a:r>
              <a:rPr lang="en" sz="2300"/>
              <a:t>Sediment Grain Size?</a:t>
            </a:r>
            <a:endParaRPr sz="2300"/>
          </a:p>
          <a:p>
            <a:pPr indent="-374650" lvl="0" marL="457200" rtl="0" algn="l">
              <a:lnSpc>
                <a:spcPct val="115000"/>
              </a:lnSpc>
              <a:spcBef>
                <a:spcPts val="0"/>
              </a:spcBef>
              <a:spcAft>
                <a:spcPts val="0"/>
              </a:spcAft>
              <a:buSzPts val="2300"/>
              <a:buChar char="●"/>
            </a:pPr>
            <a:r>
              <a:rPr lang="en" sz="2300"/>
              <a:t>Slope Constraint? (Any area with a slope &gt; 10°)</a:t>
            </a:r>
            <a:endParaRPr sz="2300"/>
          </a:p>
          <a:p>
            <a:pPr indent="-374650" lvl="0" marL="457200" rtl="0" algn="l">
              <a:lnSpc>
                <a:spcPct val="115000"/>
              </a:lnSpc>
              <a:spcBef>
                <a:spcPts val="0"/>
              </a:spcBef>
              <a:spcAft>
                <a:spcPts val="0"/>
              </a:spcAft>
              <a:buSzPts val="2300"/>
              <a:buChar char="●"/>
            </a:pPr>
            <a:r>
              <a:rPr lang="en" sz="2300"/>
              <a:t>Shipping Lanes?</a:t>
            </a:r>
            <a:endParaRPr sz="2300"/>
          </a:p>
          <a:p>
            <a:pPr indent="-374650" lvl="0" marL="457200" rtl="0" algn="l">
              <a:lnSpc>
                <a:spcPct val="115000"/>
              </a:lnSpc>
              <a:spcBef>
                <a:spcPts val="0"/>
              </a:spcBef>
              <a:spcAft>
                <a:spcPts val="0"/>
              </a:spcAft>
              <a:buSzPts val="2300"/>
              <a:buChar char="●"/>
            </a:pPr>
            <a:r>
              <a:rPr lang="en" sz="2300"/>
              <a:t>Fisheries data?</a:t>
            </a:r>
            <a:endParaRPr sz="2300"/>
          </a:p>
          <a:p>
            <a:pPr indent="-374650" lvl="0" marL="457200" rtl="0" algn="l">
              <a:lnSpc>
                <a:spcPct val="115000"/>
              </a:lnSpc>
              <a:spcBef>
                <a:spcPts val="0"/>
              </a:spcBef>
              <a:spcAft>
                <a:spcPts val="0"/>
              </a:spcAft>
              <a:buSzPts val="2300"/>
              <a:buChar char="●"/>
            </a:pPr>
            <a:r>
              <a:rPr lang="en" sz="2300"/>
              <a:t>Hardbottom constraint?</a:t>
            </a:r>
            <a:endParaRPr sz="2300"/>
          </a:p>
          <a:p>
            <a:pPr indent="0" lvl="0" marL="0" rtl="0" algn="l">
              <a:lnSpc>
                <a:spcPct val="115000"/>
              </a:lnSpc>
              <a:spcBef>
                <a:spcPts val="0"/>
              </a:spcBef>
              <a:spcAft>
                <a:spcPts val="0"/>
              </a:spcAft>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Next Steps:</a:t>
            </a:r>
            <a:endParaRPr b="1" sz="2820"/>
          </a:p>
        </p:txBody>
      </p:sp>
      <p:sp>
        <p:nvSpPr>
          <p:cNvPr id="122" name="Google Shape;12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Continue to refine and search for data sets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Work to </a:t>
            </a:r>
            <a:r>
              <a:rPr lang="en" sz="2400">
                <a:solidFill>
                  <a:schemeClr val="dk1"/>
                </a:solidFill>
              </a:rPr>
              <a:t>develop additional modeling scenarios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Continue literature review to inform model parameters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Contact reach out to cable routing industry experts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Follow up meeting?</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